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7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7"/>
    <p:restoredTop sz="94719"/>
  </p:normalViewPr>
  <p:slideViewPr>
    <p:cSldViewPr snapToGrid="0" snapToObjects="1">
      <p:cViewPr>
        <p:scale>
          <a:sx n="119" d="100"/>
          <a:sy n="119" d="100"/>
        </p:scale>
        <p:origin x="-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NPV in 10 years, x10^7 Million AUD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4-DB59-AC42-8424-95CFF01E9A21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DB59-AC42-8424-95CFF01E9A21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6-DB59-AC42-8424-95CFF01E9A21}"/>
              </c:ext>
            </c:extLst>
          </c:dPt>
          <c:cat>
            <c:strRef>
              <c:f>Sheet1!$A$2:$A$4</c:f>
              <c:strCache>
                <c:ptCount val="3"/>
                <c:pt idx="0">
                  <c:v>Australia</c:v>
                </c:pt>
                <c:pt idx="1">
                  <c:v>Canada</c:v>
                </c:pt>
                <c:pt idx="2">
                  <c:v>Indonesia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4.5107999999999997</c:v>
                </c:pt>
                <c:pt idx="1">
                  <c:v>4.3430999999999997</c:v>
                </c:pt>
                <c:pt idx="2">
                  <c:v>6.7228000000000003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9-AC42-8424-95CFF01E9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4"/>
        <c:axId val="477960111"/>
        <c:axId val="501696079"/>
      </c:barChart>
      <c:catAx>
        <c:axId val="47796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696079"/>
        <c:crosses val="autoZero"/>
        <c:auto val="1"/>
        <c:lblAlgn val="ctr"/>
        <c:lblOffset val="100"/>
        <c:noMultiLvlLbl val="0"/>
      </c:catAx>
      <c:valAx>
        <c:axId val="501696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96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Max Profit in 10^6 Million AUD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8DBD-8947-A0EE-276C676BDEE2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BD-8947-A0EE-276C676BDEE2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BD-8947-A0EE-276C676BDEE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Australia</c:v>
                </c:pt>
                <c:pt idx="1">
                  <c:v>Canada</c:v>
                </c:pt>
                <c:pt idx="2">
                  <c:v>Indonesia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6.2244000000000002</c:v>
                </c:pt>
                <c:pt idx="1">
                  <c:v>6.1395999999999997</c:v>
                </c:pt>
                <c:pt idx="2">
                  <c:v>9.2766999999999999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D-8947-A0EE-276C676BDEE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84266751"/>
        <c:axId val="584242799"/>
      </c:barChart>
      <c:catAx>
        <c:axId val="5842667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242799"/>
        <c:crosses val="autoZero"/>
        <c:auto val="1"/>
        <c:lblAlgn val="ctr"/>
        <c:lblOffset val="100"/>
        <c:noMultiLvlLbl val="0"/>
      </c:catAx>
      <c:valAx>
        <c:axId val="584242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26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Passenger+SUV sales in 2019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A06-8A48-B330-0A2F2C42CC4A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FA06-8A48-B330-0A2F2C42CC4A}"/>
              </c:ext>
            </c:extLst>
          </c:dPt>
          <c:cat>
            <c:strRef>
              <c:f>Sheet1!$A$2:$A$4</c:f>
              <c:strCache>
                <c:ptCount val="3"/>
                <c:pt idx="0">
                  <c:v>Australia</c:v>
                </c:pt>
                <c:pt idx="1">
                  <c:v>Canada</c:v>
                </c:pt>
                <c:pt idx="2">
                  <c:v>Indonesia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799245</c:v>
                </c:pt>
                <c:pt idx="1">
                  <c:v>1328548</c:v>
                </c:pt>
                <c:pt idx="2">
                  <c:v>798813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81-7B49-AAF7-C726A8A86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568200143"/>
        <c:axId val="562892415"/>
        <c:axId val="0"/>
      </c:bar3DChart>
      <c:catAx>
        <c:axId val="568200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892415"/>
        <c:crosses val="autoZero"/>
        <c:auto val="1"/>
        <c:lblAlgn val="ctr"/>
        <c:lblOffset val="100"/>
        <c:noMultiLvlLbl val="0"/>
      </c:catAx>
      <c:valAx>
        <c:axId val="562892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200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9145FC-64A3-BE43-8719-2F295C16AFC0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005752E-3662-944E-9806-FDC0FB14437F}">
      <dgm:prSet/>
      <dgm:spPr/>
      <dgm:t>
        <a:bodyPr/>
        <a:lstStyle/>
        <a:p>
          <a:r>
            <a:rPr lang="en-US" b="1" i="0" u="none" dirty="0"/>
            <a:t>Construct the Model : Payoff Matrix</a:t>
          </a:r>
          <a:endParaRPr lang="en-AU" u="none" dirty="0"/>
        </a:p>
      </dgm:t>
    </dgm:pt>
    <dgm:pt modelId="{A35F93B4-F9B6-774F-AAB2-35C8F1EF1FAE}" type="parTrans" cxnId="{7C9F6A5A-D10B-6F48-BEF0-F0BC6BCF3A2B}">
      <dgm:prSet/>
      <dgm:spPr/>
      <dgm:t>
        <a:bodyPr/>
        <a:lstStyle/>
        <a:p>
          <a:endParaRPr lang="en-GB"/>
        </a:p>
      </dgm:t>
    </dgm:pt>
    <dgm:pt modelId="{0363F212-8313-7B45-84A0-174F920C0843}" type="sibTrans" cxnId="{7C9F6A5A-D10B-6F48-BEF0-F0BC6BCF3A2B}">
      <dgm:prSet/>
      <dgm:spPr/>
      <dgm:t>
        <a:bodyPr/>
        <a:lstStyle/>
        <a:p>
          <a:endParaRPr lang="en-GB"/>
        </a:p>
      </dgm:t>
    </dgm:pt>
    <dgm:pt modelId="{BC16AEFC-825F-354D-8426-396ECDE49F27}">
      <dgm:prSet/>
      <dgm:spPr/>
      <dgm:t>
        <a:bodyPr/>
        <a:lstStyle/>
        <a:p>
          <a:r>
            <a:rPr lang="en-US" b="0" i="0" dirty="0">
              <a:solidFill>
                <a:schemeClr val="accent5">
                  <a:lumMod val="50000"/>
                </a:schemeClr>
              </a:solidFill>
            </a:rPr>
            <a:t>Quantifies how well each country scores on the objective attribute scales. </a:t>
          </a:r>
          <a:endParaRPr lang="en-AU" dirty="0">
            <a:solidFill>
              <a:schemeClr val="accent5">
                <a:lumMod val="50000"/>
              </a:schemeClr>
            </a:solidFill>
          </a:endParaRPr>
        </a:p>
      </dgm:t>
    </dgm:pt>
    <dgm:pt modelId="{5B233F8B-8895-7340-BE27-CCA3734EC625}" type="parTrans" cxnId="{5830F72E-488C-5F46-8143-7D253945C41F}">
      <dgm:prSet/>
      <dgm:spPr/>
      <dgm:t>
        <a:bodyPr/>
        <a:lstStyle/>
        <a:p>
          <a:endParaRPr lang="en-GB"/>
        </a:p>
      </dgm:t>
    </dgm:pt>
    <dgm:pt modelId="{4ABEC0C4-CD3A-F045-B17F-86FB85864654}" type="sibTrans" cxnId="{5830F72E-488C-5F46-8143-7D253945C41F}">
      <dgm:prSet/>
      <dgm:spPr/>
      <dgm:t>
        <a:bodyPr/>
        <a:lstStyle/>
        <a:p>
          <a:endParaRPr lang="en-GB"/>
        </a:p>
      </dgm:t>
    </dgm:pt>
    <dgm:pt modelId="{42F7F0EF-6EFA-BA40-81C9-0E8B30D7E9E1}">
      <dgm:prSet/>
      <dgm:spPr/>
      <dgm:t>
        <a:bodyPr/>
        <a:lstStyle/>
        <a:p>
          <a:r>
            <a:rPr lang="en-US" b="1" i="1" u="sng" dirty="0"/>
            <a:t>2 Important steps:</a:t>
          </a:r>
          <a:endParaRPr lang="en-AU" dirty="0"/>
        </a:p>
      </dgm:t>
    </dgm:pt>
    <dgm:pt modelId="{7F871644-D592-F549-AB46-8BB71B9610B8}" type="parTrans" cxnId="{19D3DDB1-41B6-CE4C-B525-4BB2A21760AF}">
      <dgm:prSet/>
      <dgm:spPr/>
      <dgm:t>
        <a:bodyPr/>
        <a:lstStyle/>
        <a:p>
          <a:endParaRPr lang="en-GB"/>
        </a:p>
      </dgm:t>
    </dgm:pt>
    <dgm:pt modelId="{C594ECC3-4460-C64E-9912-C12530B4FECC}" type="sibTrans" cxnId="{19D3DDB1-41B6-CE4C-B525-4BB2A21760AF}">
      <dgm:prSet/>
      <dgm:spPr/>
      <dgm:t>
        <a:bodyPr/>
        <a:lstStyle/>
        <a:p>
          <a:endParaRPr lang="en-GB"/>
        </a:p>
      </dgm:t>
    </dgm:pt>
    <dgm:pt modelId="{25D19014-B620-0147-B37D-EE63FB80E81C}">
      <dgm:prSet/>
      <dgm:spPr/>
      <dgm:t>
        <a:bodyPr/>
        <a:lstStyle/>
        <a:p>
          <a:r>
            <a:rPr lang="en-US" b="0" i="0" dirty="0"/>
            <a:t>Convert all the objectives scores on each country to a common a value. </a:t>
          </a:r>
          <a:endParaRPr lang="en-AU" dirty="0"/>
        </a:p>
      </dgm:t>
    </dgm:pt>
    <dgm:pt modelId="{3D5FB277-EF20-3848-AD0B-05FAE1E584D6}" type="parTrans" cxnId="{A20FC282-49E1-724F-95F2-3A554ABB76CF}">
      <dgm:prSet/>
      <dgm:spPr/>
      <dgm:t>
        <a:bodyPr/>
        <a:lstStyle/>
        <a:p>
          <a:endParaRPr lang="en-GB"/>
        </a:p>
      </dgm:t>
    </dgm:pt>
    <dgm:pt modelId="{86541F17-2485-3F4C-B2C4-D1917C7D79FB}" type="sibTrans" cxnId="{A20FC282-49E1-724F-95F2-3A554ABB76CF}">
      <dgm:prSet/>
      <dgm:spPr/>
      <dgm:t>
        <a:bodyPr/>
        <a:lstStyle/>
        <a:p>
          <a:endParaRPr lang="en-GB"/>
        </a:p>
      </dgm:t>
    </dgm:pt>
    <dgm:pt modelId="{E4B2B470-4E3A-D64B-BA31-DC37E485AB53}">
      <dgm:prSet/>
      <dgm:spPr/>
      <dgm:t>
        <a:bodyPr/>
        <a:lstStyle/>
        <a:p>
          <a:r>
            <a:rPr lang="en-US" b="0" i="0" dirty="0"/>
            <a:t>Apply the weights for each of the objective to reflect on their importance in choosing between the different countries. </a:t>
          </a:r>
          <a:endParaRPr lang="en-AU" dirty="0"/>
        </a:p>
      </dgm:t>
    </dgm:pt>
    <dgm:pt modelId="{74B9D0B7-A5C3-F84C-93F6-08215D4F7D33}" type="parTrans" cxnId="{9D388045-91B3-8941-B1E5-7D46CBC56504}">
      <dgm:prSet/>
      <dgm:spPr/>
      <dgm:t>
        <a:bodyPr/>
        <a:lstStyle/>
        <a:p>
          <a:endParaRPr lang="en-GB"/>
        </a:p>
      </dgm:t>
    </dgm:pt>
    <dgm:pt modelId="{F7DC8B37-C1A1-EB48-AFA5-98AD691EB2D3}" type="sibTrans" cxnId="{9D388045-91B3-8941-B1E5-7D46CBC56504}">
      <dgm:prSet/>
      <dgm:spPr/>
      <dgm:t>
        <a:bodyPr/>
        <a:lstStyle/>
        <a:p>
          <a:endParaRPr lang="en-GB"/>
        </a:p>
      </dgm:t>
    </dgm:pt>
    <dgm:pt modelId="{F66A0E8C-6793-A343-A429-0C8F30B83990}" type="pres">
      <dgm:prSet presAssocID="{009145FC-64A3-BE43-8719-2F295C16AFC0}" presName="Name0" presStyleCnt="0">
        <dgm:presLayoutVars>
          <dgm:dir/>
          <dgm:animLvl val="lvl"/>
          <dgm:resizeHandles val="exact"/>
        </dgm:presLayoutVars>
      </dgm:prSet>
      <dgm:spPr/>
    </dgm:pt>
    <dgm:pt modelId="{6BC7CCCC-1615-CC4A-80CA-E69E1F378073}" type="pres">
      <dgm:prSet presAssocID="{7005752E-3662-944E-9806-FDC0FB14437F}" presName="linNode" presStyleCnt="0"/>
      <dgm:spPr/>
    </dgm:pt>
    <dgm:pt modelId="{2A884D76-E748-544F-985A-919A672BBB42}" type="pres">
      <dgm:prSet presAssocID="{7005752E-3662-944E-9806-FDC0FB14437F}" presName="parentText" presStyleLbl="node1" presStyleIdx="0" presStyleCnt="1" custScaleX="99107">
        <dgm:presLayoutVars>
          <dgm:chMax val="1"/>
          <dgm:bulletEnabled val="1"/>
        </dgm:presLayoutVars>
      </dgm:prSet>
      <dgm:spPr/>
    </dgm:pt>
    <dgm:pt modelId="{63B561DC-FD40-DF43-B129-FD7ABC82773E}" type="pres">
      <dgm:prSet presAssocID="{7005752E-3662-944E-9806-FDC0FB14437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830F72E-488C-5F46-8143-7D253945C41F}" srcId="{7005752E-3662-944E-9806-FDC0FB14437F}" destId="{BC16AEFC-825F-354D-8426-396ECDE49F27}" srcOrd="0" destOrd="0" parTransId="{5B233F8B-8895-7340-BE27-CCA3734EC625}" sibTransId="{4ABEC0C4-CD3A-F045-B17F-86FB85864654}"/>
    <dgm:cxn modelId="{9D388045-91B3-8941-B1E5-7D46CBC56504}" srcId="{42F7F0EF-6EFA-BA40-81C9-0E8B30D7E9E1}" destId="{E4B2B470-4E3A-D64B-BA31-DC37E485AB53}" srcOrd="1" destOrd="0" parTransId="{74B9D0B7-A5C3-F84C-93F6-08215D4F7D33}" sibTransId="{F7DC8B37-C1A1-EB48-AFA5-98AD691EB2D3}"/>
    <dgm:cxn modelId="{FC38114C-466B-6C4E-B73D-50E80F719115}" type="presOf" srcId="{42F7F0EF-6EFA-BA40-81C9-0E8B30D7E9E1}" destId="{63B561DC-FD40-DF43-B129-FD7ABC82773E}" srcOrd="0" destOrd="1" presId="urn:microsoft.com/office/officeart/2005/8/layout/vList5"/>
    <dgm:cxn modelId="{7C9F6A5A-D10B-6F48-BEF0-F0BC6BCF3A2B}" srcId="{009145FC-64A3-BE43-8719-2F295C16AFC0}" destId="{7005752E-3662-944E-9806-FDC0FB14437F}" srcOrd="0" destOrd="0" parTransId="{A35F93B4-F9B6-774F-AAB2-35C8F1EF1FAE}" sibTransId="{0363F212-8313-7B45-84A0-174F920C0843}"/>
    <dgm:cxn modelId="{E7771F63-DB20-9646-99C5-A95757F768E6}" type="presOf" srcId="{BC16AEFC-825F-354D-8426-396ECDE49F27}" destId="{63B561DC-FD40-DF43-B129-FD7ABC82773E}" srcOrd="0" destOrd="0" presId="urn:microsoft.com/office/officeart/2005/8/layout/vList5"/>
    <dgm:cxn modelId="{A20FC282-49E1-724F-95F2-3A554ABB76CF}" srcId="{42F7F0EF-6EFA-BA40-81C9-0E8B30D7E9E1}" destId="{25D19014-B620-0147-B37D-EE63FB80E81C}" srcOrd="0" destOrd="0" parTransId="{3D5FB277-EF20-3848-AD0B-05FAE1E584D6}" sibTransId="{86541F17-2485-3F4C-B2C4-D1917C7D79FB}"/>
    <dgm:cxn modelId="{EB6CB584-C87C-334B-A90C-7C42470A1D29}" type="presOf" srcId="{7005752E-3662-944E-9806-FDC0FB14437F}" destId="{2A884D76-E748-544F-985A-919A672BBB42}" srcOrd="0" destOrd="0" presId="urn:microsoft.com/office/officeart/2005/8/layout/vList5"/>
    <dgm:cxn modelId="{BD572E87-CE99-1348-9786-375C5A13E6E5}" type="presOf" srcId="{009145FC-64A3-BE43-8719-2F295C16AFC0}" destId="{F66A0E8C-6793-A343-A429-0C8F30B83990}" srcOrd="0" destOrd="0" presId="urn:microsoft.com/office/officeart/2005/8/layout/vList5"/>
    <dgm:cxn modelId="{19D3DDB1-41B6-CE4C-B525-4BB2A21760AF}" srcId="{7005752E-3662-944E-9806-FDC0FB14437F}" destId="{42F7F0EF-6EFA-BA40-81C9-0E8B30D7E9E1}" srcOrd="1" destOrd="0" parTransId="{7F871644-D592-F549-AB46-8BB71B9610B8}" sibTransId="{C594ECC3-4460-C64E-9912-C12530B4FECC}"/>
    <dgm:cxn modelId="{1FE6EEC4-C237-FB46-80BB-AF8573F43FAD}" type="presOf" srcId="{25D19014-B620-0147-B37D-EE63FB80E81C}" destId="{63B561DC-FD40-DF43-B129-FD7ABC82773E}" srcOrd="0" destOrd="2" presId="urn:microsoft.com/office/officeart/2005/8/layout/vList5"/>
    <dgm:cxn modelId="{DAE949EC-9166-CC4B-AE8D-3FBF5E99DD2C}" type="presOf" srcId="{E4B2B470-4E3A-D64B-BA31-DC37E485AB53}" destId="{63B561DC-FD40-DF43-B129-FD7ABC82773E}" srcOrd="0" destOrd="3" presId="urn:microsoft.com/office/officeart/2005/8/layout/vList5"/>
    <dgm:cxn modelId="{83450675-9E3B-A54B-BD33-A0A210FE8FE5}" type="presParOf" srcId="{F66A0E8C-6793-A343-A429-0C8F30B83990}" destId="{6BC7CCCC-1615-CC4A-80CA-E69E1F378073}" srcOrd="0" destOrd="0" presId="urn:microsoft.com/office/officeart/2005/8/layout/vList5"/>
    <dgm:cxn modelId="{BA2A48E6-8C67-B24E-BFD3-A3BEABEB265C}" type="presParOf" srcId="{6BC7CCCC-1615-CC4A-80CA-E69E1F378073}" destId="{2A884D76-E748-544F-985A-919A672BBB42}" srcOrd="0" destOrd="0" presId="urn:microsoft.com/office/officeart/2005/8/layout/vList5"/>
    <dgm:cxn modelId="{F7E2D4E6-92C7-884E-B085-008BC26C34C8}" type="presParOf" srcId="{6BC7CCCC-1615-CC4A-80CA-E69E1F378073}" destId="{63B561DC-FD40-DF43-B129-FD7ABC82773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561DC-FD40-DF43-B129-FD7ABC82773E}">
      <dsp:nvSpPr>
        <dsp:cNvPr id="0" name=""/>
        <dsp:cNvSpPr/>
      </dsp:nvSpPr>
      <dsp:spPr>
        <a:xfrm rot="5400000">
          <a:off x="2749438" y="172381"/>
          <a:ext cx="3775681" cy="437483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>
              <a:solidFill>
                <a:schemeClr val="accent5">
                  <a:lumMod val="50000"/>
                </a:schemeClr>
              </a:solidFill>
            </a:rPr>
            <a:t>Quantifies how well each country scores on the objective attribute scales. </a:t>
          </a:r>
          <a:endParaRPr lang="en-AU" sz="1900" kern="1200" dirty="0">
            <a:solidFill>
              <a:schemeClr val="accent5">
                <a:lumMod val="50000"/>
              </a:schemeClr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1" u="sng" kern="1200" dirty="0"/>
            <a:t>2 Important steps:</a:t>
          </a:r>
          <a:endParaRPr lang="en-AU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Convert all the objectives scores on each country to a common a value. </a:t>
          </a:r>
          <a:endParaRPr lang="en-AU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Apply the weights for each of the objective to reflect on their importance in choosing between the different countries. </a:t>
          </a:r>
          <a:endParaRPr lang="en-AU" sz="1900" kern="1200" dirty="0"/>
        </a:p>
      </dsp:txBody>
      <dsp:txXfrm rot="-5400000">
        <a:off x="2449859" y="656274"/>
        <a:ext cx="4190525" cy="3407053"/>
      </dsp:txXfrm>
    </dsp:sp>
    <dsp:sp modelId="{2A884D76-E748-544F-985A-919A672BBB42}">
      <dsp:nvSpPr>
        <dsp:cNvPr id="0" name=""/>
        <dsp:cNvSpPr/>
      </dsp:nvSpPr>
      <dsp:spPr>
        <a:xfrm>
          <a:off x="10987" y="0"/>
          <a:ext cx="2438871" cy="471960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u="none" kern="1200" dirty="0"/>
            <a:t>Construct the Model : Payoff Matrix</a:t>
          </a:r>
          <a:endParaRPr lang="en-AU" sz="3300" u="none" kern="1200" dirty="0"/>
        </a:p>
      </dsp:txBody>
      <dsp:txXfrm>
        <a:off x="130043" y="119056"/>
        <a:ext cx="2200759" cy="4481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13:07:0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1 142 16383,'50'0'0,"-6"0"0,-23 0 0,0 0 0,0 5 0,7-4 0,2 3 0,7 2 0,10-5 0,2 5 0,9-6 0,0 0 0,0 0 0,11 0 0,-8 0 0,8 0 0,0 0 0,-8 0 0,8 0 0,-11 0 0,0 0 0,1 0 0,-1 0 0,-9 0 0,7 0 0,-17 0 0,17 0 0,-16-6 0,-1 5 0,-4-4 0,-4 5 0,-1 0 0,-2-5 0,-7 4 0,0-4 0,0 5 0,-6 0 0,4 0 0,-3 0 0,-1 0 0,5 0 0,-5 0 0,6 0 0,0 0 0,0 0 0,7 0 0,-5 0 0,12 0 0,-5 0 0,8 0 0,8 0 0,-6 0 0,7 0 0,-1-6 0,-6 4 0,16-4 0,-7 6 0,-1-6 0,8 5 0,-17-5 0,8 1 0,-10 3 0,0-3 0,-7 0 0,6 4 0,-13-8 0,5 7 0,-7-7 0,-6 8 0,5-8 0,-5 8 0,0-4 0,5 0 0,-11 4 0,9-3 0,-3 4 0,2-4 0,4 3 0,-8-3 0,7 0 0,-1 2 0,2-2 0,-1 4 0,-1 0 0,-4 0 0,1-4 0,3 3 0,-3-3 0,-1 4 0,4 0 0,-3 0 0,5 0 0,7 0 0,-6 0 0,14-5 0,-13 3 0,12-3 0,-12 5 0,5 0 0,-7 0 0,7 0 0,-5 0 0,5 0 0,-7 0 0,0 0 0,0-5 0,0 4 0,-6-4 0,12 5 0,-15 0 0,22 0 0,-22 0 0,14 0 0,-10 0 0,5 0 0,0 0 0,-1 0 0,1 0 0,0 0 0,0 0 0,0 0 0,0 0 0,7 0 0,2 0 0,7 0 0,1 0 0,-1 0 0,0 0 0,1 0 0,-1 0 0,1 0 0,-1 0 0,1 0 0,-1 0 0,-7 0 0,-2 0 0,0 0 0,-5 0 0,5 0 0,-7 0 0,0 0 0,0 0 0,-1 0 0,-4 0 0,3 5 0,-5-4 0,6 9 0,-6-9 0,0 7 0,2-3 0,-1-1 0,3 0 0,5 0 0,-12 1 0,6-1 0,-3 5 0,-4-4 0,10 5 0,-1-1 0,-3-3 0,7 3 0,-7-7 0,4 2 0,-4 0 0,3-3 0,-3 3 0,4-4 0,1 0 0,-5 3 0,3-2 0,-3 3 0,-1-4 0,4 0 0,-5 0 0,4 0 0,-1 0 0,-4 0 0,5 0 0,-5 4 0,6-3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13:07:05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79 16383,'57'0'0,"0"0"0,15 0 0,-13 0 0,-1 0 0,4 0 0,-9 0 0,4 0 0,39 0 0,-10 0 0,-33 1 0,2-2 0,11-9 0,-2 0 0,32 5 0,-27-5 0,-2-1 0,8 4 0,-21 7 0,0-2 0,32-12 0,10 12 0,-14-6 0,1 8 0,-12 0 0,9 0 0,-28 0 0,15 0 0,-28 0 0,8 0 0,-17 0 0,6 0 0,-14 0 0,7 0 0,-9 0 0,9 0 0,-7 0 0,7 0 0,-1 0 0,2 0 0,8 0 0,-1 0 0,0 0 0,10 0 0,-7 0 0,16 0 0,-17 0 0,17 0 0,-16 0 0,16 0 0,-16 0 0,6 0 0,-8 0 0,-1 0 0,1 0 0,-1 0 0,-7 0 0,6 0 0,-13 0 0,12 0 0,-12 0 0,5 0 0,0 0 0,3 0 0,-1 0 0,5 0 0,-5 0 0,8 0 0,-1 0 0,1 0 0,-1 0 0,1 0 0,-8 0 0,5 0 0,-5 0 0,0 0 0,6 0 0,-14 0 0,6 0 0,-7 0 0,0 0 0,0 0 0,0 0 0,0 0 0,0 5 0,-6-4 0,5 4 0,-5-5 0,6 0 0,-6 0 0,5 0 0,-5 0 0,6 0 0,-6 0 0,5 0 0,-5 0 0,6 0 0,0 0 0,0 0 0,0 0 0,-1 0 0,1 0 0,0 0 0,0 0 0,0 0 0,0 0 0,0 0 0,7 5 0,-5-3 0,12 3 0,-12-5 0,5 0 0,-7 0 0,0 0 0,0 5 0,-6 0 0,4 1 0,-9 1 0,14-1 0,-14 2 0,8-2 0,0 1 0,-8-2 0,12 0 0,-9-2 0,0-3 0,7 4 0,-6-3 0,2 3 0,6-4 0,-11 0 0,10 0 0,-8 0 0,4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3T13:07:07.9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0 131 16383,'62'0'0,"-1"0"0,35 0 0,-18 0 0,-4 0 0,4 0 0,-10 0 0,2 0 0,28 0 0,3 0 0,-8 0 0,1 0 0,-28 0 0,1 1 0,0-2 0,0-2 0,1-2 0,-3 2 0,20 1 0,0 1 0,14-5 0,-2 1 0,-13 5 0,-2 0 0,2-5 0,-3 1 0,-13 3 0,-2-1 0,4-7 0,-2 0 0,-17 8 0,0 0 0,20-8 0,-1-1 0,-18 9 0,-2 0 0,13-4 0,-3 1 0,15 4 0,18 0 0,-32-7 0,8 6 0,-10-6 0,-1 7 0,0-6 0,0 4 0,0-4 0,0 6 0,0-7 0,-9 6 0,-2-6 0,-10 7 0,0 0 0,-7 0 0,6 0 0,-6 0 0,7 0 0,1 0 0,-1 0 0,10 0 0,-8 0 0,8 0 0,0 0 0,-8 0 0,17 0 0,-16 0 0,6 0 0,-8 0 0,-1 0 0,-7 0 0,6 0 0,-19 0 0,10 0 0,-12 0 0,13 0 0,-5 0 0,5 0 0,0 0 0,-5 0 0,12 0 0,-5 0 0,8 0 0,-1 0 0,1 0 0,-1 0 0,0 0 0,10 0 0,1 0 0,10 0 0,-10 0 0,8 0 0,-17 0 0,8 0 0,-17 5 0,-2-4 0,-7 4 0,0-5 0,-6 0 0,5 4 0,-7-2 0,2 2 0,5-4 0,-10 4 0,10-3 0,-8 6 0,4-6 0,-1 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6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7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6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04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4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9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8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6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5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7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9F0BD99-377F-9945-AD7B-81B2DBB1592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0B6E9F4-5A76-6B4E-A688-8F5ADF5FB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0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A car in a factory&#10;&#10;Description automatically generated with low confidence">
            <a:extLst>
              <a:ext uri="{FF2B5EF4-FFF2-40B4-BE49-F238E27FC236}">
                <a16:creationId xmlns:a16="http://schemas.microsoft.com/office/drawing/2014/main" id="{46592504-95A4-9942-926C-6FCECBE5A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674" r="-1" b="14583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46CE5-7E26-F944-AA1B-6BAC40F8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FACTORY RECOMMENDATION FOR HALDON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E50D5-658E-D747-A1C5-953BFAD19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ZHAO MING SOH 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63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5479-8CB0-6E4D-9066-FAF2CD40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Worker’s Quality of Life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770894C-369D-41E5-BDC2-3F1B74A92B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2505991"/>
                <a:ext cx="4542971" cy="4074103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b="1" dirty="0"/>
                  <a:t>Weightings</a:t>
                </a:r>
              </a:p>
              <a:p>
                <a:pPr lvl="1"/>
                <a:r>
                  <a:rPr lang="en-US" sz="1400" dirty="0"/>
                  <a:t>Job Creation &amp; Global Rights Index have the highest weight.</a:t>
                </a:r>
              </a:p>
              <a:p>
                <a:r>
                  <a:rPr lang="en-US" sz="1600" b="1" dirty="0"/>
                  <a:t>Score:</a:t>
                </a:r>
              </a:p>
              <a:p>
                <a:pPr lvl="1"/>
                <a:r>
                  <a:rPr lang="en-US" sz="1400" dirty="0"/>
                  <a:t>Convert all objectives scores for each country into a common value of 0-100. </a:t>
                </a:r>
              </a:p>
              <a:p>
                <a:pPr lvl="2"/>
                <a:r>
                  <a:rPr lang="en-US" sz="1200" dirty="0"/>
                  <a:t>0 : Lowest </a:t>
                </a:r>
              </a:p>
              <a:p>
                <a:pPr lvl="2"/>
                <a:r>
                  <a:rPr lang="en-US" sz="1200" dirty="0"/>
                  <a:t>100 : Highest </a:t>
                </a:r>
              </a:p>
              <a:p>
                <a:r>
                  <a:rPr lang="en-US" sz="1600" b="1" dirty="0"/>
                  <a:t>Ex: </a:t>
                </a:r>
              </a:p>
              <a:p>
                <a:pPr lvl="1"/>
                <a:r>
                  <a:rPr lang="en-US" sz="1400" dirty="0"/>
                  <a:t>Job Creation - AUS: 200, CA: 250, IDN: 300</a:t>
                </a:r>
              </a:p>
              <a:p>
                <a:pPr lvl="2"/>
                <a:r>
                  <a:rPr lang="en-US" sz="1200" dirty="0"/>
                  <a:t>The natural scales of Job Creation are converted using this value function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AU" sz="1200" b="1" i="1" smtClean="0">
                            <a:latin typeface="Cambria Math" panose="02040503050406030204" pitchFamily="18" charset="0"/>
                          </a:rPr>
                          <m:t>𝑱𝑪</m:t>
                        </m:r>
                      </m:sub>
                    </m:sSub>
                    <m:r>
                      <a:rPr lang="en-AU" sz="1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sz="1200" b="1" i="1" smtClean="0">
                            <a:latin typeface="Cambria Math" panose="02040503050406030204" pitchFamily="18" charset="0"/>
                          </a:rPr>
                          <m:t>𝑵𝑬</m:t>
                        </m:r>
                      </m:sub>
                    </m:sSub>
                    <m:r>
                      <a:rPr lang="en-AU" sz="1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1200" b="1" i="1" smtClean="0">
                        <a:latin typeface="Cambria Math" panose="02040503050406030204" pitchFamily="18" charset="0"/>
                      </a:rPr>
                      <m:t>𝟐𝟎𝟎</m:t>
                    </m:r>
                  </m:oMath>
                </a14:m>
                <a:endParaRPr lang="en-US" sz="600" b="1" dirty="0"/>
              </a:p>
              <a:p>
                <a:pPr lvl="2"/>
                <a:r>
                  <a:rPr lang="en-US" sz="1200" dirty="0"/>
                  <a:t>Using Equation of a Line: </a:t>
                </a:r>
                <a14:m>
                  <m:oMath xmlns:m="http://schemas.openxmlformats.org/officeDocument/2006/math"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dirty="0"/>
              </a:p>
              <a:p>
                <a:pPr lvl="1"/>
                <a:endParaRPr lang="en-US" sz="1400" dirty="0"/>
              </a:p>
              <a:p>
                <a:pPr lvl="3"/>
                <a:endParaRPr lang="en-US" sz="10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770894C-369D-41E5-BDC2-3F1B74A92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2505991"/>
                <a:ext cx="4542971" cy="4074103"/>
              </a:xfrm>
              <a:blipFill>
                <a:blip r:embed="rId2"/>
                <a:stretch>
                  <a:fillRect l="-279" t="-9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F609EBC-2339-1246-9301-55B2783B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13" y="2387657"/>
            <a:ext cx="6614817" cy="373737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85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7338-63D3-5545-B6EA-C64DE66E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Payoff Matrix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B7F13DB-87D6-2C42-AB52-E14FF3D1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67" y="2337708"/>
            <a:ext cx="8166100" cy="430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8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20311A-5275-6341-A9AD-8D10C29D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Phase 1: Framing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4CE2-DFD2-704B-82BB-B46AF868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928069"/>
            <a:ext cx="5579707" cy="4080931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Step 1: Defining the context :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Recommend a car manufacturing factory in one of these 3 countries, Australia, Canada and Indonesia for Haldon. </a:t>
            </a:r>
          </a:p>
          <a:p>
            <a:r>
              <a:rPr lang="en-US" b="1" dirty="0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Step 2: Objective Setting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ea typeface="Hiragino Kaku Gothic Std W8" panose="020B0800000000000000" pitchFamily="34" charset="-128"/>
              </a:rPr>
              <a:t>Identify Values.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ea typeface="Hiragino Kaku Gothic Std W8" panose="020B0800000000000000" pitchFamily="34" charset="-128"/>
              </a:rPr>
              <a:t>Set the Objectives.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ea typeface="Hiragino Kaku Gothic Std W8" panose="020B0800000000000000" pitchFamily="34" charset="-128"/>
              </a:rPr>
              <a:t>Identify the attribute scale for each of the objective. </a:t>
            </a:r>
          </a:p>
          <a:p>
            <a:pPr marL="1200150" lvl="2" indent="-342900"/>
            <a:r>
              <a:rPr lang="en-US" b="1" dirty="0">
                <a:solidFill>
                  <a:schemeClr val="tx1"/>
                </a:solidFill>
                <a:ea typeface="Hiragino Kaku Gothic Std W8" panose="020B0800000000000000" pitchFamily="34" charset="-128"/>
              </a:rPr>
              <a:t>Measures the level of achievement of each objective. </a:t>
            </a: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A393-2D1C-8B4D-B38F-493E64F92449}"/>
              </a:ext>
            </a:extLst>
          </p:cNvPr>
          <p:cNvSpPr txBox="1"/>
          <p:nvPr/>
        </p:nvSpPr>
        <p:spPr>
          <a:xfrm>
            <a:off x="4588625" y="2876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59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7635B-95C8-3349-A66D-9C56914C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66771"/>
            <a:ext cx="3912488" cy="29244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Objective Setting – Identifying Values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233952-5C2F-7846-B366-A86A978E3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012" y="666168"/>
            <a:ext cx="4171876" cy="55256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804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803-F782-704D-9EE5-D106D79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Set the Objectives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4956-E041-E043-9325-A307719F1819}"/>
              </a:ext>
            </a:extLst>
          </p:cNvPr>
          <p:cNvSpPr txBox="1"/>
          <p:nvPr/>
        </p:nvSpPr>
        <p:spPr>
          <a:xfrm>
            <a:off x="1660350" y="2951946"/>
            <a:ext cx="2474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 Present Value, (NPV)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F1288-4C22-7143-978F-6DDA9204079F}"/>
              </a:ext>
            </a:extLst>
          </p:cNvPr>
          <p:cNvSpPr txBox="1"/>
          <p:nvPr/>
        </p:nvSpPr>
        <p:spPr>
          <a:xfrm>
            <a:off x="5581802" y="3201332"/>
            <a:ext cx="1735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DE174-D539-9A4E-9FE9-BDFDD2F0DB0C}"/>
              </a:ext>
            </a:extLst>
          </p:cNvPr>
          <p:cNvSpPr txBox="1"/>
          <p:nvPr/>
        </p:nvSpPr>
        <p:spPr>
          <a:xfrm>
            <a:off x="8971126" y="2985889"/>
            <a:ext cx="2474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Environment Impact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1E27D-E708-E94B-886B-88E174EE4DD1}"/>
              </a:ext>
            </a:extLst>
          </p:cNvPr>
          <p:cNvSpPr txBox="1"/>
          <p:nvPr/>
        </p:nvSpPr>
        <p:spPr>
          <a:xfrm>
            <a:off x="2239044" y="4607791"/>
            <a:ext cx="3342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Worker’s Quality of Life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098E04-6F07-164D-A3F4-E34BA977E94F}"/>
              </a:ext>
            </a:extLst>
          </p:cNvPr>
          <p:cNvSpPr txBox="1"/>
          <p:nvPr/>
        </p:nvSpPr>
        <p:spPr>
          <a:xfrm>
            <a:off x="7069532" y="4768198"/>
            <a:ext cx="330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Reliability/Quality</a:t>
            </a:r>
          </a:p>
        </p:txBody>
      </p:sp>
      <p:pic>
        <p:nvPicPr>
          <p:cNvPr id="27" name="Graphic 26" descr="Money outline">
            <a:extLst>
              <a:ext uri="{FF2B5EF4-FFF2-40B4-BE49-F238E27FC236}">
                <a16:creationId xmlns:a16="http://schemas.microsoft.com/office/drawing/2014/main" id="{89ACD705-C893-8C49-9426-00C1C6B54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54" y="2951946"/>
            <a:ext cx="914400" cy="914400"/>
          </a:xfrm>
          <a:prstGeom prst="rect">
            <a:avLst/>
          </a:prstGeom>
        </p:spPr>
      </p:pic>
      <p:pic>
        <p:nvPicPr>
          <p:cNvPr id="29" name="Graphic 28" descr="Supply And Demand with solid fill">
            <a:extLst>
              <a:ext uri="{FF2B5EF4-FFF2-40B4-BE49-F238E27FC236}">
                <a16:creationId xmlns:a16="http://schemas.microsoft.com/office/drawing/2014/main" id="{63666573-4D32-EA41-BAFD-40962880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402" y="2985889"/>
            <a:ext cx="914400" cy="914400"/>
          </a:xfrm>
          <a:prstGeom prst="rect">
            <a:avLst/>
          </a:prstGeom>
        </p:spPr>
      </p:pic>
      <p:pic>
        <p:nvPicPr>
          <p:cNvPr id="31" name="Graphic 30" descr="Open hand with plant with solid fill">
            <a:extLst>
              <a:ext uri="{FF2B5EF4-FFF2-40B4-BE49-F238E27FC236}">
                <a16:creationId xmlns:a16="http://schemas.microsoft.com/office/drawing/2014/main" id="{06FA5AB6-EBB5-8B4B-972C-A0ADB6935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6726" y="3025596"/>
            <a:ext cx="914400" cy="914400"/>
          </a:xfrm>
          <a:prstGeom prst="rect">
            <a:avLst/>
          </a:prstGeom>
        </p:spPr>
      </p:pic>
      <p:pic>
        <p:nvPicPr>
          <p:cNvPr id="33" name="Graphic 32" descr="Clipboard Ticked with solid fill">
            <a:extLst>
              <a:ext uri="{FF2B5EF4-FFF2-40B4-BE49-F238E27FC236}">
                <a16:creationId xmlns:a16="http://schemas.microsoft.com/office/drawing/2014/main" id="{4B7B5714-8517-EE46-9D56-B8D4F2BFF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5275" y="4572608"/>
            <a:ext cx="914400" cy="914400"/>
          </a:xfrm>
          <a:prstGeom prst="rect">
            <a:avLst/>
          </a:prstGeom>
        </p:spPr>
      </p:pic>
      <p:pic>
        <p:nvPicPr>
          <p:cNvPr id="35" name="Graphic 34" descr="Scales of justice with solid fill">
            <a:extLst>
              <a:ext uri="{FF2B5EF4-FFF2-40B4-BE49-F238E27FC236}">
                <a16:creationId xmlns:a16="http://schemas.microsoft.com/office/drawing/2014/main" id="{502B7EBF-C9D1-374E-AEBF-10641FB3D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4644" y="45726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6331F9-7C9F-4BB2-87F8-B8727CC2C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760E064B-C2F2-4237-8792-5F01F0F4C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5F377F0-1AD0-4A6F-A698-97241870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F094C3D3-17E7-4BCC-B786-4B3BDD25E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2485E-DE41-D849-B231-8D8C1C20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E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Net Present Value, NPV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650D5C-009B-4021-82BD-1E28BFF45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999DF-6C92-8F49-A338-8C751F1AB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What is NPV ?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It a financial ratio used to find the present-day value of a future stream of cashflows. (Profitability of investments)</a:t>
            </a:r>
          </a:p>
          <a:p>
            <a:pPr lvl="2"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Positive = Profitable </a:t>
            </a:r>
          </a:p>
          <a:p>
            <a:pPr lvl="2"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Negative = Not Profitable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How do we Calculate it for each country? 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E"/>
                </a:solidFill>
              </a:rPr>
              <a:t>Use the max profit of each country to calculate their corresponding NPV.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5E4E-C204-7B45-9FC8-F9D5DFD7B0C9}"/>
                  </a:ext>
                </a:extLst>
              </p:cNvPr>
              <p:cNvSpPr txBox="1"/>
              <p:nvPr/>
            </p:nvSpPr>
            <p:spPr>
              <a:xfrm>
                <a:off x="5036232" y="586344"/>
                <a:ext cx="4652049" cy="1486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A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𝑃𝑟𝑜𝑓𝑖𝑡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𝐶𝑜𝑢𝑛𝑡𝑟𝑦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A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AU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b="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n = 10 years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dirty="0">
                    <a:solidFill>
                      <a:schemeClr val="bg1"/>
                    </a:solidFill>
                  </a:rPr>
                  <a:t> = 0.08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855E4E-C204-7B45-9FC8-F9D5DFD7B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232" y="586344"/>
                <a:ext cx="4652049" cy="1486625"/>
              </a:xfrm>
              <a:prstGeom prst="rect">
                <a:avLst/>
              </a:prstGeom>
              <a:blipFill>
                <a:blip r:embed="rId2"/>
                <a:stretch>
                  <a:fillRect l="-1090" t="-68644" r="-1362" b="-5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5146889-CD1E-8741-A89C-B95BBEE29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97653"/>
              </p:ext>
            </p:extLst>
          </p:nvPr>
        </p:nvGraphicFramePr>
        <p:xfrm>
          <a:off x="5036232" y="2381215"/>
          <a:ext cx="7004585" cy="337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936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2BEA-BD3E-E84C-BE88-61DF5D42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Max Profit of each Country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A6BE9F5-0D76-7F48-A6AD-C9803AB6E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chemeClr val="tx1"/>
                    </a:solidFill>
                  </a:rPr>
                  <a:t>Use Linear Optimization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Goal is to Maximize the objective function, in our case the profit function.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𝐶𝑢𝑏𝑖𝑐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e>
                        </m:d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𝑙𝑎𝑏𝑜𝑢𝑟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𝑐𝑜𝑠𝑡</m:t>
                            </m:r>
                          </m:e>
                        </m:d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𝑀𝑎𝑡𝑒𝑟𝑖𝑎𝑙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𝑇𝑟𝑎𝑣𝑒𝑙𝑙𝑒𝑟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e>
                        </m:d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𝑙𝑎𝑏𝑜𝑢𝑟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𝑐𝑜𝑠𝑡</m:t>
                            </m:r>
                          </m:e>
                        </m:d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𝑀𝑎𝑡𝑒𝑟𝑖𝑎𝑙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𝐴𝑑𝑣𝑒𝑛𝑡𝑢𝑟𝑒𝑟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e>
                        </m:d>
                        <m:d>
                          <m:d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𝑙𝑎𝑏𝑜𝑢𝑟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𝑐𝑜𝑠𝑡</m:t>
                            </m:r>
                          </m:e>
                        </m:d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𝑀𝑎𝑡𝑒𝑟𝑖𝑎𝑙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All the constraints are given in the Handouts. 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A6BE9F5-0D76-7F48-A6AD-C9803AB6E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9077CD2-4B5E-5A4A-984D-E6B3BBA78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134149"/>
              </p:ext>
            </p:extLst>
          </p:nvPr>
        </p:nvGraphicFramePr>
        <p:xfrm>
          <a:off x="6733179" y="4115459"/>
          <a:ext cx="4397480" cy="2373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160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3B31F-41DF-F34F-BDCA-03B66240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4" y="1113063"/>
            <a:ext cx="3199954" cy="8265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Demand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C46F23C-4335-F546-B730-0EEC0FFA9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854372"/>
              </p:ext>
            </p:extLst>
          </p:nvPr>
        </p:nvGraphicFramePr>
        <p:xfrm>
          <a:off x="1109763" y="1113063"/>
          <a:ext cx="6470907" cy="462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65AD51A-6242-D34F-83A3-AB3FF67F64E1}"/>
              </a:ext>
            </a:extLst>
          </p:cNvPr>
          <p:cNvSpPr txBox="1"/>
          <p:nvPr/>
        </p:nvSpPr>
        <p:spPr>
          <a:xfrm>
            <a:off x="8298873" y="2105891"/>
            <a:ext cx="2660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a good indicator of how well desired a particular product is in a country.</a:t>
            </a:r>
          </a:p>
        </p:txBody>
      </p:sp>
    </p:spTree>
    <p:extLst>
      <p:ext uri="{BB962C8B-B14F-4D97-AF65-F5344CB8AC3E}">
        <p14:creationId xmlns:p14="http://schemas.microsoft.com/office/powerpoint/2010/main" val="233005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D317-8CF9-9B4E-B973-7C433DA9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623882" cy="706964"/>
          </a:xfrm>
        </p:spPr>
        <p:txBody>
          <a:bodyPr/>
          <a:lstStyle/>
          <a:p>
            <a:r>
              <a:rPr lang="en-US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Environment Impact &amp; Reliability/Quality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2636FA5B-85A6-3D47-A0A0-090AB29CC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817" y="2551057"/>
            <a:ext cx="5402050" cy="1623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4C4852-3A34-A840-AF8A-320244154EDC}"/>
                  </a:ext>
                </a:extLst>
              </p:cNvPr>
              <p:cNvSpPr txBox="1"/>
              <p:nvPr/>
            </p:nvSpPr>
            <p:spPr>
              <a:xfrm>
                <a:off x="766816" y="4477416"/>
                <a:ext cx="5769773" cy="162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𝑇𝐸𝐼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d>
                          <m:d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𝑒𝑚𝑚𝑖𝑠𝑖𝑜𝑛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𝑝𝑟𝑜𝑑𝑢𝑐𝑒𝑑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𝑐𝑜𝑢𝑛𝑡𝑟𝑦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AU" sz="1400" b="0" dirty="0"/>
              </a:p>
              <a:p>
                <a:pPr marL="742950" lvl="1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𝑒𝑚𝑚𝑖𝑠𝑖𝑜𝑛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𝑝𝑟𝑜𝑑𝑢𝑐𝑒𝑑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𝑐𝑜𝑢𝑛𝑡𝑟𝑦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742950" lvl="1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𝑊𝑎𝑡𝑒𝑟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𝑢𝑠𝑒𝑑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𝑝𝑟𝑜𝑑𝑢𝑐𝑒𝑑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𝑐𝑜𝑢𝑛𝑡𝑟𝑦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742950" lvl="1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𝑝𝑟𝑜𝑑𝑢𝑐𝑡𝑖𝑜𝑛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𝑐𝑜𝑢𝑛𝑡𝑟𝑦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742950" lvl="1" indent="-285750">
                  <a:buClr>
                    <a:schemeClr val="accent5">
                      <a:lumMod val="50000"/>
                    </a:schemeClr>
                  </a:buClr>
                  <a:buFont typeface="Wingdings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4C4852-3A34-A840-AF8A-32024415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6" y="4477416"/>
                <a:ext cx="5769773" cy="1622752"/>
              </a:xfrm>
              <a:prstGeom prst="rect">
                <a:avLst/>
              </a:prstGeom>
              <a:blipFill>
                <a:blip r:embed="rId3"/>
                <a:stretch>
                  <a:fillRect l="-1538" t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7EBE11B-BB76-D549-B626-EC04331A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590" y="2539176"/>
            <a:ext cx="5115339" cy="2978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A838AD-8991-8141-8775-5C98BAB40F8D}"/>
                  </a:ext>
                </a:extLst>
              </p14:cNvPr>
              <p14:cNvContentPartPr/>
              <p14:nvPr/>
            </p14:nvContentPartPr>
            <p14:xfrm>
              <a:off x="7552631" y="3412821"/>
              <a:ext cx="1820880" cy="5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A838AD-8991-8141-8775-5C98BAB40F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8991" y="3304821"/>
                <a:ext cx="19285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D636EF-8ED1-6548-89F9-4CEE308796E7}"/>
                  </a:ext>
                </a:extLst>
              </p14:cNvPr>
              <p14:cNvContentPartPr/>
              <p14:nvPr/>
            </p14:nvContentPartPr>
            <p14:xfrm>
              <a:off x="7653791" y="3729981"/>
              <a:ext cx="1716840" cy="3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D636EF-8ED1-6548-89F9-4CEE308796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9791" y="3621981"/>
                <a:ext cx="1824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6B2CD3-68D0-F048-B2E0-379A7C37F9F5}"/>
                  </a:ext>
                </a:extLst>
              </p14:cNvPr>
              <p14:cNvContentPartPr/>
              <p14:nvPr/>
            </p14:nvContentPartPr>
            <p14:xfrm>
              <a:off x="7426631" y="4512981"/>
              <a:ext cx="1956600" cy="4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6B2CD3-68D0-F048-B2E0-379A7C37F9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2631" y="4404981"/>
                <a:ext cx="206424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76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E37FC-E4B9-7745-8A36-C690307D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005841"/>
            <a:ext cx="3342442" cy="47215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Phase 2: Modelling </a:t>
            </a:r>
          </a:p>
        </p:txBody>
      </p:sp>
      <p:graphicFrame>
        <p:nvGraphicFramePr>
          <p:cNvPr id="35" name="Content Placeholder 34">
            <a:extLst>
              <a:ext uri="{FF2B5EF4-FFF2-40B4-BE49-F238E27FC236}">
                <a16:creationId xmlns:a16="http://schemas.microsoft.com/office/drawing/2014/main" id="{C8367329-12BB-6340-B959-869C0C637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509354"/>
              </p:ext>
            </p:extLst>
          </p:nvPr>
        </p:nvGraphicFramePr>
        <p:xfrm>
          <a:off x="5002306" y="1147798"/>
          <a:ext cx="6835687" cy="4719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189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{A025D0C4-B5A6-4C4E-A5E2-EDDF631E3843}tf10001076</Template>
  <TotalTime>10027</TotalTime>
  <Words>442</Words>
  <Application>Microsoft Macintosh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Hiragino Kaku Gothic Std W8</vt:lpstr>
      <vt:lpstr>Toppan Bunkyu Midashi Gothic Extrabold</vt:lpstr>
      <vt:lpstr>Arial</vt:lpstr>
      <vt:lpstr>Cambria Math</vt:lpstr>
      <vt:lpstr>Century Gothic</vt:lpstr>
      <vt:lpstr>Wingdings</vt:lpstr>
      <vt:lpstr>Wingdings 3</vt:lpstr>
      <vt:lpstr>Ion Boardroom</vt:lpstr>
      <vt:lpstr>FACTORY RECOMMENDATION FOR HALDON </vt:lpstr>
      <vt:lpstr>Phase 1: Framing</vt:lpstr>
      <vt:lpstr>Objective Setting – Identifying Values</vt:lpstr>
      <vt:lpstr>Set the Objectives </vt:lpstr>
      <vt:lpstr>Net Present Value, NPV</vt:lpstr>
      <vt:lpstr>Max Profit of each Country</vt:lpstr>
      <vt:lpstr>Demand </vt:lpstr>
      <vt:lpstr>Environment Impact &amp; Reliability/Quality</vt:lpstr>
      <vt:lpstr>Phase 2: Modelling </vt:lpstr>
      <vt:lpstr>Worker’s Quality of Life</vt:lpstr>
      <vt:lpstr>Final Payoff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Ming Soh</dc:creator>
  <cp:lastModifiedBy>Zhao Ming Soh</cp:lastModifiedBy>
  <cp:revision>66</cp:revision>
  <dcterms:created xsi:type="dcterms:W3CDTF">2021-05-27T12:30:48Z</dcterms:created>
  <dcterms:modified xsi:type="dcterms:W3CDTF">2021-06-03T15:40:47Z</dcterms:modified>
</cp:coreProperties>
</file>